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1" r:id="rId1"/>
    <p:sldMasterId id="2147483784" r:id="rId2"/>
  </p:sldMasterIdLst>
  <p:notesMasterIdLst>
    <p:notesMasterId r:id="rId17"/>
  </p:notesMasterIdLst>
  <p:sldIdLst>
    <p:sldId id="272" r:id="rId3"/>
    <p:sldId id="273" r:id="rId4"/>
    <p:sldId id="258" r:id="rId5"/>
    <p:sldId id="278" r:id="rId6"/>
    <p:sldId id="275" r:id="rId7"/>
    <p:sldId id="276" r:id="rId8"/>
    <p:sldId id="277" r:id="rId9"/>
    <p:sldId id="280" r:id="rId10"/>
    <p:sldId id="281" r:id="rId11"/>
    <p:sldId id="282" r:id="rId12"/>
    <p:sldId id="264" r:id="rId13"/>
    <p:sldId id="266" r:id="rId14"/>
    <p:sldId id="283" r:id="rId15"/>
    <p:sldId id="28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2B8C87-51C2-47B0-8FD4-8AF8A21BC442}" type="doc">
      <dgm:prSet loTypeId="urn:microsoft.com/office/officeart/2005/8/layout/vList6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5491D6-FC31-4FAD-A83C-9F02B0EE9ACE}">
      <dgm:prSet phldrT="[Текст]" custT="1"/>
      <dgm:spPr>
        <a:solidFill>
          <a:srgbClr val="52CCC0"/>
        </a:solidFill>
      </dgm:spPr>
      <dgm:t>
        <a:bodyPr/>
        <a:lstStyle/>
        <a:p>
          <a:pPr algn="ctr"/>
          <a:r>
            <a:rPr lang="ru-RU" sz="16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1. Обязательная часть </a:t>
          </a:r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обеспечивает  комплексное развитие детей во всех пяти взаимодополняющих областях: 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 социально-</a:t>
          </a:r>
          <a:r>
            <a:rPr lang="ru-RU" sz="16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комммуникативное</a:t>
          </a:r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развитие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-познавательное развитие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-речевое развитие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-художественно-эстетическое развитие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-физическое  развитие 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A1F3D25-B03A-4377-85D1-40CA4BA3FED3}" type="parTrans" cxnId="{CFD6307D-0885-4566-AD3D-0EA3FAB38914}">
      <dgm:prSet/>
      <dgm:spPr/>
      <dgm:t>
        <a:bodyPr/>
        <a:lstStyle/>
        <a:p>
          <a:endParaRPr lang="ru-RU"/>
        </a:p>
      </dgm:t>
    </dgm:pt>
    <dgm:pt modelId="{F15CA2CB-A578-4019-A60A-4067E7603B3E}" type="sibTrans" cxnId="{CFD6307D-0885-4566-AD3D-0EA3FAB38914}">
      <dgm:prSet/>
      <dgm:spPr/>
      <dgm:t>
        <a:bodyPr/>
        <a:lstStyle/>
        <a:p>
          <a:endParaRPr lang="ru-RU"/>
        </a:p>
      </dgm:t>
    </dgm:pt>
    <dgm:pt modelId="{4C1069E4-34E0-4A19-884F-B69508B2538F}">
      <dgm:prSet/>
      <dgm:spPr>
        <a:solidFill>
          <a:srgbClr val="FEB0FA">
            <a:alpha val="90000"/>
          </a:srgbClr>
        </a:solidFill>
      </dgm:spPr>
      <dgm:t>
        <a:bodyPr/>
        <a:lstStyle/>
        <a:p>
          <a:endParaRPr lang="ru-RU" dirty="0"/>
        </a:p>
      </dgm:t>
    </dgm:pt>
    <dgm:pt modelId="{C8AEB2F8-E280-43AF-B6C9-1BD392113F09}" type="parTrans" cxnId="{4B855E0A-94CC-4500-B778-D01A1EF8A029}">
      <dgm:prSet/>
      <dgm:spPr/>
      <dgm:t>
        <a:bodyPr/>
        <a:lstStyle/>
        <a:p>
          <a:endParaRPr lang="ru-RU"/>
        </a:p>
      </dgm:t>
    </dgm:pt>
    <dgm:pt modelId="{04E079BA-DFE9-405F-A034-CA94176410D8}" type="sibTrans" cxnId="{4B855E0A-94CC-4500-B778-D01A1EF8A029}">
      <dgm:prSet/>
      <dgm:spPr/>
      <dgm:t>
        <a:bodyPr/>
        <a:lstStyle/>
        <a:p>
          <a:endParaRPr lang="ru-RU"/>
        </a:p>
      </dgm:t>
    </dgm:pt>
    <dgm:pt modelId="{6B921E0A-ACB7-469E-8DFE-B56AD568F37D}">
      <dgm:prSet/>
      <dgm:spPr>
        <a:solidFill>
          <a:srgbClr val="FEB0FA">
            <a:alpha val="90000"/>
          </a:srgbClr>
        </a:solidFill>
      </dgm:spPr>
      <dgm:t>
        <a:bodyPr/>
        <a:lstStyle/>
        <a:p>
          <a:endParaRPr lang="ru-RU" dirty="0"/>
        </a:p>
      </dgm:t>
    </dgm:pt>
    <dgm:pt modelId="{82ACCC3C-957C-497E-8C73-6B3419AA575E}" type="parTrans" cxnId="{1CD8731E-DF8F-4B38-99A5-9BB2B46FA418}">
      <dgm:prSet/>
      <dgm:spPr/>
      <dgm:t>
        <a:bodyPr/>
        <a:lstStyle/>
        <a:p>
          <a:endParaRPr lang="ru-RU"/>
        </a:p>
      </dgm:t>
    </dgm:pt>
    <dgm:pt modelId="{9D6BF270-3AF6-40FC-8CD8-655DB6A17778}" type="sibTrans" cxnId="{1CD8731E-DF8F-4B38-99A5-9BB2B46FA418}">
      <dgm:prSet/>
      <dgm:spPr/>
      <dgm:t>
        <a:bodyPr/>
        <a:lstStyle/>
        <a:p>
          <a:endParaRPr lang="ru-RU"/>
        </a:p>
      </dgm:t>
    </dgm:pt>
    <dgm:pt modelId="{7EF84FDD-C749-4CEF-BE47-29BAC931A8C7}">
      <dgm:prSet/>
      <dgm:spPr>
        <a:solidFill>
          <a:srgbClr val="FEB0FA">
            <a:alpha val="90000"/>
          </a:srgbClr>
        </a:solidFill>
      </dgm:spPr>
      <dgm:t>
        <a:bodyPr/>
        <a:lstStyle/>
        <a:p>
          <a:r>
            <a:rPr lang="ru-RU" dirty="0" smtClean="0"/>
            <a:t>60%</a:t>
          </a:r>
          <a:endParaRPr lang="ru-RU" dirty="0"/>
        </a:p>
      </dgm:t>
    </dgm:pt>
    <dgm:pt modelId="{74792FB9-CC46-4DBD-ABFD-17694F47513C}" type="parTrans" cxnId="{9E1C936C-C022-486A-854E-FF2634154B20}">
      <dgm:prSet/>
      <dgm:spPr/>
      <dgm:t>
        <a:bodyPr/>
        <a:lstStyle/>
        <a:p>
          <a:endParaRPr lang="ru-RU"/>
        </a:p>
      </dgm:t>
    </dgm:pt>
    <dgm:pt modelId="{700836F6-D1C4-4EB8-BBA8-FC9881043098}" type="sibTrans" cxnId="{9E1C936C-C022-486A-854E-FF2634154B20}">
      <dgm:prSet/>
      <dgm:spPr/>
      <dgm:t>
        <a:bodyPr/>
        <a:lstStyle/>
        <a:p>
          <a:endParaRPr lang="ru-RU"/>
        </a:p>
      </dgm:t>
    </dgm:pt>
    <dgm:pt modelId="{E1E194AE-EA24-43A0-9851-BDC8239A95BF}" type="pres">
      <dgm:prSet presAssocID="{832B8C87-51C2-47B0-8FD4-8AF8A21BC44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C356400-8F56-47F5-A05B-CACD0D930B12}" type="pres">
      <dgm:prSet presAssocID="{AC5491D6-FC31-4FAD-A83C-9F02B0EE9ACE}" presName="linNode" presStyleCnt="0"/>
      <dgm:spPr/>
    </dgm:pt>
    <dgm:pt modelId="{C09DE736-C655-4EC2-B278-CF97F0259823}" type="pres">
      <dgm:prSet presAssocID="{AC5491D6-FC31-4FAD-A83C-9F02B0EE9ACE}" presName="parentShp" presStyleLbl="node1" presStyleIdx="0" presStyleCnt="1" custScaleX="133985" custScaleY="98814" custLinFactNeighborX="-1180" custLinFactNeighborY="-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221B50-B010-4910-A37C-5B4443738082}" type="pres">
      <dgm:prSet presAssocID="{AC5491D6-FC31-4FAD-A83C-9F02B0EE9ACE}" presName="childShp" presStyleLbl="bgAccFollowNode1" presStyleIdx="0" presStyleCnt="1" custLinFactNeighborX="27302" custLinFactNeighborY="10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A0F030-014A-4E36-AD68-4E58B42FD887}" type="presOf" srcId="{AC5491D6-FC31-4FAD-A83C-9F02B0EE9ACE}" destId="{C09DE736-C655-4EC2-B278-CF97F0259823}" srcOrd="0" destOrd="0" presId="urn:microsoft.com/office/officeart/2005/8/layout/vList6"/>
    <dgm:cxn modelId="{9E1C936C-C022-486A-854E-FF2634154B20}" srcId="{AC5491D6-FC31-4FAD-A83C-9F02B0EE9ACE}" destId="{7EF84FDD-C749-4CEF-BE47-29BAC931A8C7}" srcOrd="1" destOrd="0" parTransId="{74792FB9-CC46-4DBD-ABFD-17694F47513C}" sibTransId="{700836F6-D1C4-4EB8-BBA8-FC9881043098}"/>
    <dgm:cxn modelId="{CFD6307D-0885-4566-AD3D-0EA3FAB38914}" srcId="{832B8C87-51C2-47B0-8FD4-8AF8A21BC442}" destId="{AC5491D6-FC31-4FAD-A83C-9F02B0EE9ACE}" srcOrd="0" destOrd="0" parTransId="{FA1F3D25-B03A-4377-85D1-40CA4BA3FED3}" sibTransId="{F15CA2CB-A578-4019-A60A-4067E7603B3E}"/>
    <dgm:cxn modelId="{FFECD267-D6C1-4E87-AC7F-16F600C31354}" type="presOf" srcId="{7EF84FDD-C749-4CEF-BE47-29BAC931A8C7}" destId="{49221B50-B010-4910-A37C-5B4443738082}" srcOrd="0" destOrd="1" presId="urn:microsoft.com/office/officeart/2005/8/layout/vList6"/>
    <dgm:cxn modelId="{1CD8731E-DF8F-4B38-99A5-9BB2B46FA418}" srcId="{AC5491D6-FC31-4FAD-A83C-9F02B0EE9ACE}" destId="{6B921E0A-ACB7-469E-8DFE-B56AD568F37D}" srcOrd="2" destOrd="0" parTransId="{82ACCC3C-957C-497E-8C73-6B3419AA575E}" sibTransId="{9D6BF270-3AF6-40FC-8CD8-655DB6A17778}"/>
    <dgm:cxn modelId="{E4A670C4-0875-4E8E-A9A5-AAE1B54C7F1B}" type="presOf" srcId="{6B921E0A-ACB7-469E-8DFE-B56AD568F37D}" destId="{49221B50-B010-4910-A37C-5B4443738082}" srcOrd="0" destOrd="2" presId="urn:microsoft.com/office/officeart/2005/8/layout/vList6"/>
    <dgm:cxn modelId="{4B855E0A-94CC-4500-B778-D01A1EF8A029}" srcId="{AC5491D6-FC31-4FAD-A83C-9F02B0EE9ACE}" destId="{4C1069E4-34E0-4A19-884F-B69508B2538F}" srcOrd="0" destOrd="0" parTransId="{C8AEB2F8-E280-43AF-B6C9-1BD392113F09}" sibTransId="{04E079BA-DFE9-405F-A034-CA94176410D8}"/>
    <dgm:cxn modelId="{9A7C9461-A815-4301-B65B-E620F821AA19}" type="presOf" srcId="{4C1069E4-34E0-4A19-884F-B69508B2538F}" destId="{49221B50-B010-4910-A37C-5B4443738082}" srcOrd="0" destOrd="0" presId="urn:microsoft.com/office/officeart/2005/8/layout/vList6"/>
    <dgm:cxn modelId="{9A86EB02-99E6-4832-85CE-14C807321D59}" type="presOf" srcId="{832B8C87-51C2-47B0-8FD4-8AF8A21BC442}" destId="{E1E194AE-EA24-43A0-9851-BDC8239A95BF}" srcOrd="0" destOrd="0" presId="urn:microsoft.com/office/officeart/2005/8/layout/vList6"/>
    <dgm:cxn modelId="{E022555C-A890-4490-AB9A-CFC26DF826C7}" type="presParOf" srcId="{E1E194AE-EA24-43A0-9851-BDC8239A95BF}" destId="{1C356400-8F56-47F5-A05B-CACD0D930B12}" srcOrd="0" destOrd="0" presId="urn:microsoft.com/office/officeart/2005/8/layout/vList6"/>
    <dgm:cxn modelId="{94C019ED-BBA0-49AF-B9DC-A8A14B5A452E}" type="presParOf" srcId="{1C356400-8F56-47F5-A05B-CACD0D930B12}" destId="{C09DE736-C655-4EC2-B278-CF97F0259823}" srcOrd="0" destOrd="0" presId="urn:microsoft.com/office/officeart/2005/8/layout/vList6"/>
    <dgm:cxn modelId="{62331801-E244-4618-AE8B-1C1B7F168110}" type="presParOf" srcId="{1C356400-8F56-47F5-A05B-CACD0D930B12}" destId="{49221B50-B010-4910-A37C-5B444373808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9221B50-B010-4910-A37C-5B4443738082}">
      <dsp:nvSpPr>
        <dsp:cNvPr id="0" name=""/>
        <dsp:cNvSpPr/>
      </dsp:nvSpPr>
      <dsp:spPr>
        <a:xfrm>
          <a:off x="2009921" y="4821"/>
          <a:ext cx="2247753" cy="4932303"/>
        </a:xfrm>
        <a:prstGeom prst="rightArrow">
          <a:avLst>
            <a:gd name="adj1" fmla="val 75000"/>
            <a:gd name="adj2" fmla="val 50000"/>
          </a:avLst>
        </a:prstGeom>
        <a:solidFill>
          <a:srgbClr val="FEB0FA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035" tIns="26035" rIns="26035" bIns="26035" numCol="1" spcCol="1270" anchor="t" anchorCtr="0">
          <a:noAutofit/>
        </a:bodyPr>
        <a:lstStyle/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4100" kern="1200" dirty="0"/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100" kern="1200" dirty="0" smtClean="0"/>
            <a:t>60%</a:t>
          </a:r>
          <a:endParaRPr lang="ru-RU" sz="4100" kern="1200" dirty="0"/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4100" kern="1200" dirty="0"/>
        </a:p>
      </dsp:txBody>
      <dsp:txXfrm>
        <a:off x="2009921" y="4821"/>
        <a:ext cx="2247753" cy="4932303"/>
      </dsp:txXfrm>
    </dsp:sp>
    <dsp:sp modelId="{C09DE736-C655-4EC2-B278-CF97F0259823}">
      <dsp:nvSpPr>
        <dsp:cNvPr id="0" name=""/>
        <dsp:cNvSpPr/>
      </dsp:nvSpPr>
      <dsp:spPr>
        <a:xfrm>
          <a:off x="0" y="20364"/>
          <a:ext cx="2007767" cy="4873806"/>
        </a:xfrm>
        <a:prstGeom prst="roundRect">
          <a:avLst/>
        </a:prstGeom>
        <a:solidFill>
          <a:srgbClr val="52CCC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1. Обязательная часть </a:t>
          </a: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обеспечивает  комплексное развитие детей во всех пяти взаимодополняющих областях: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 социально-</a:t>
          </a:r>
          <a:r>
            <a:rPr lang="ru-RU" sz="16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комммуникативное</a:t>
          </a: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развитие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-познавательное развитие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-речевое развитие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-художественно-эстетическое развитие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-физическое  развитие 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20364"/>
        <a:ext cx="2007767" cy="48738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7C7D3-C19E-4F08-B196-343F1790AF0F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529EB9-CEC3-4A64-BEEA-4C0CE14204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2153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29EB9-CEC3-4A64-BEEA-4C0CE1420494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401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29EB9-CEC3-4A64-BEEA-4C0CE1420494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8273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29EB9-CEC3-4A64-BEEA-4C0CE1420494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4456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FDCEE-5DBE-4EAD-A4E2-5F3E7D89807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4F96B-61B7-4C97-A5FF-8DCA2836AFC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226484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EFFE3-E5E8-41E5-A87F-5890EA3D0D93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4F575-2319-4906-89F8-E8A6F8F2CCC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575748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1F50A-D629-4549-8C0F-AA3A283DCD3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EEB01-30BA-45E9-9C6C-482D622B6C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504507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96464"/>
                </a:solidFill>
              </a:defRPr>
            </a:lvl1pPr>
          </a:lstStyle>
          <a:p>
            <a:pPr>
              <a:defRPr/>
            </a:pPr>
            <a:fld id="{EB735A27-4F8C-4664-92B6-A8B05290AADA}" type="datetime1">
              <a:rPr lang="ru-RU"/>
              <a:pPr>
                <a:defRPr/>
              </a:pPr>
              <a:t>15.09.2022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96464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481BF-9422-4564-AB3C-72227127295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5451101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A454D-22F8-4B4A-9386-6B59E8052AE3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FBFAE-2B9B-4E57-882E-AECD0C6DDAA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1983801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82B4F-0871-400A-B6B3-F85C244A94F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2CED3-1199-4391-87C7-E29ABEDD4A2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413706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4F44D-C1FE-4226-8351-81DD467D4E7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D9DF23-D539-4FAE-802B-3FCA499609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67049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B7039-E7A5-48C4-AADC-D7CD2AB2EA35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B42A0-1984-4A6A-9EF0-B1F46A2BD09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366204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5B1F6-49EA-405B-8913-1FD87F433D5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65721-2CC7-49F7-8DF4-247C6FD6582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785294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13476-AB92-4970-9BBD-11EFB0726EE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D3FDF-ED9A-416A-9DB6-506A2D9736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786957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CAB43-A6FD-48F0-9500-BCE1F7415F0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5D26C-B245-47FF-8E42-BB426B4B46C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741677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644C9-2F2B-457C-AA4E-E549C3673C8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E6D19-0378-4304-9E3B-E357E9D14D6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243487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83DF27C-5968-4187-80D2-A3C1C110151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9D54DB9-398A-4BF8-B0C3-2072F692C95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31" name="Picture 2" descr="D:\ПРОСВЕЩЕНИЕ\Картинки в пособиях\Логотипы_для_презентаций\Лого_Просвещение\Логтип из-ва.jpg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2388" y="6200775"/>
            <a:ext cx="1495425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4125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16632"/>
            <a:ext cx="8496944" cy="1253697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сад 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188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комбинированного 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вида с татарским языком воспитания и обучения»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Вахитовского района г.Казани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708920"/>
            <a:ext cx="8496944" cy="273630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/>
            </a:r>
            <a:br>
              <a:rPr lang="ru-RU" sz="2800" b="1" dirty="0">
                <a:solidFill>
                  <a:srgbClr val="7030A0"/>
                </a:solidFill>
              </a:rPr>
            </a:br>
            <a:endParaRPr lang="ru-RU" sz="2800" b="1" dirty="0" smtClean="0">
              <a:solidFill>
                <a:srgbClr val="7030A0"/>
              </a:solidFill>
            </a:endParaRPr>
          </a:p>
          <a:p>
            <a:pPr algn="ctr"/>
            <a:endParaRPr lang="ru-RU" sz="2800" b="1" dirty="0" smtClean="0">
              <a:solidFill>
                <a:srgbClr val="7030A0"/>
              </a:solidFill>
            </a:endParaRPr>
          </a:p>
          <a:p>
            <a:pPr algn="ctr"/>
            <a:endParaRPr lang="ru-RU" sz="2800" b="1" dirty="0" smtClean="0">
              <a:solidFill>
                <a:srgbClr val="7030A0"/>
              </a:solidFill>
            </a:endParaRPr>
          </a:p>
          <a:p>
            <a:pPr algn="ctr"/>
            <a:endParaRPr lang="ru-RU" sz="2800" b="1" dirty="0" smtClean="0">
              <a:solidFill>
                <a:srgbClr val="7030A0"/>
              </a:solidFill>
            </a:endParaRPr>
          </a:p>
          <a:p>
            <a:pPr algn="ctr"/>
            <a:endParaRPr lang="ru-RU" sz="32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Ознакомление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основной образовательной программой дошкольного образовательного 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учреждения</a:t>
            </a:r>
          </a:p>
          <a:p>
            <a:pPr algn="ctr"/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</a:t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7030A0"/>
                </a:solidFill>
              </a:rPr>
              <a:t/>
            </a:r>
            <a:br>
              <a:rPr lang="ru-RU" sz="2800" b="1" dirty="0">
                <a:solidFill>
                  <a:srgbClr val="7030A0"/>
                </a:solidFill>
              </a:rPr>
            </a:br>
            <a:endParaRPr lang="ru-RU" sz="2800" b="1" dirty="0" smtClean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977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404664"/>
            <a:ext cx="8712968" cy="6192688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ru-RU" sz="4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 </a:t>
            </a: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.).</a:t>
            </a:r>
          </a:p>
          <a:p>
            <a:pPr marL="109728" indent="0" algn="just">
              <a:buNone/>
            </a:pPr>
            <a:endParaRPr lang="ru-RU" sz="4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4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Физическое развитие </a:t>
            </a:r>
            <a:r>
              <a:rPr lang="ru-RU" sz="4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включает</a:t>
            </a:r>
            <a:r>
              <a:rPr lang="ru-RU" sz="4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sz="4500" dirty="0" err="1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2621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2268538" y="2133600"/>
            <a:ext cx="4606925" cy="70802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Основные направления развития детей и образовательные области</a:t>
            </a:r>
          </a:p>
        </p:txBody>
      </p:sp>
      <p:sp>
        <p:nvSpPr>
          <p:cNvPr id="59395" name="AutoShape 3"/>
          <p:cNvSpPr>
            <a:spLocks noChangeArrowheads="1"/>
          </p:cNvSpPr>
          <p:nvPr/>
        </p:nvSpPr>
        <p:spPr bwMode="auto">
          <a:xfrm>
            <a:off x="467494" y="1052736"/>
            <a:ext cx="3744466" cy="720000"/>
          </a:xfrm>
          <a:prstGeom prst="wedgeRectCallout">
            <a:avLst>
              <a:gd name="adj1" fmla="val 40121"/>
              <a:gd name="adj2" fmla="val 93600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200" b="1" dirty="0">
                <a:solidFill>
                  <a:prstClr val="white"/>
                </a:solidFill>
              </a:rPr>
              <a:t>Физическое развитие</a:t>
            </a:r>
          </a:p>
        </p:txBody>
      </p:sp>
      <p:sp>
        <p:nvSpPr>
          <p:cNvPr id="59396" name="AutoShape 4"/>
          <p:cNvSpPr>
            <a:spLocks noChangeArrowheads="1"/>
          </p:cNvSpPr>
          <p:nvPr/>
        </p:nvSpPr>
        <p:spPr bwMode="auto">
          <a:xfrm>
            <a:off x="539960" y="3212976"/>
            <a:ext cx="3672000" cy="720000"/>
          </a:xfrm>
          <a:prstGeom prst="wedgeRectCallout">
            <a:avLst>
              <a:gd name="adj1" fmla="val 39926"/>
              <a:gd name="adj2" fmla="val -84979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200" b="1">
                <a:solidFill>
                  <a:prstClr val="white"/>
                </a:solidFill>
              </a:rPr>
              <a:t>Познавательно-речевое развитие</a:t>
            </a:r>
          </a:p>
        </p:txBody>
      </p:sp>
      <p:sp>
        <p:nvSpPr>
          <p:cNvPr id="59397" name="AutoShape 5"/>
          <p:cNvSpPr>
            <a:spLocks noChangeArrowheads="1"/>
          </p:cNvSpPr>
          <p:nvPr/>
        </p:nvSpPr>
        <p:spPr bwMode="auto">
          <a:xfrm>
            <a:off x="4932041" y="1052736"/>
            <a:ext cx="3672408" cy="719733"/>
          </a:xfrm>
          <a:prstGeom prst="wedgeRectCallout">
            <a:avLst>
              <a:gd name="adj1" fmla="val -40554"/>
              <a:gd name="adj2" fmla="val 93900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200" b="1" dirty="0">
                <a:solidFill>
                  <a:prstClr val="white"/>
                </a:solidFill>
              </a:rPr>
              <a:t>Художественно-эстетическое развитие</a:t>
            </a:r>
          </a:p>
        </p:txBody>
      </p:sp>
      <p:sp>
        <p:nvSpPr>
          <p:cNvPr id="59398" name="AutoShape 6"/>
          <p:cNvSpPr>
            <a:spLocks noChangeArrowheads="1"/>
          </p:cNvSpPr>
          <p:nvPr/>
        </p:nvSpPr>
        <p:spPr bwMode="auto">
          <a:xfrm>
            <a:off x="4932040" y="3212976"/>
            <a:ext cx="3672000" cy="720000"/>
          </a:xfrm>
          <a:prstGeom prst="wedgeRectCallout">
            <a:avLst>
              <a:gd name="adj1" fmla="val -40320"/>
              <a:gd name="adj2" fmla="val -90256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200" b="1">
                <a:solidFill>
                  <a:prstClr val="white"/>
                </a:solidFill>
              </a:rPr>
              <a:t>Социально-личностное развитие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468313" y="404813"/>
            <a:ext cx="1798637" cy="57626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>
            <a:normAutofit fontScale="92500" lnSpcReduction="10000"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Физическая культура</a:t>
            </a: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2411413" y="404813"/>
            <a:ext cx="1800225" cy="57626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Здоровье</a:t>
            </a:r>
          </a:p>
        </p:txBody>
      </p:sp>
      <p:sp>
        <p:nvSpPr>
          <p:cNvPr id="59401" name="Text Box 9"/>
          <p:cNvSpPr txBox="1">
            <a:spLocks noChangeArrowheads="1"/>
          </p:cNvSpPr>
          <p:nvPr/>
        </p:nvSpPr>
        <p:spPr bwMode="auto">
          <a:xfrm>
            <a:off x="6659563" y="404813"/>
            <a:ext cx="1944687" cy="57626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 smtClean="0">
                <a:solidFill>
                  <a:srgbClr val="1F497D"/>
                </a:solidFill>
              </a:rPr>
              <a:t>Художествен-</a:t>
            </a:r>
            <a:r>
              <a:rPr lang="ru-RU" altLang="ru-RU" sz="2000" b="1" dirty="0" err="1" smtClean="0">
                <a:solidFill>
                  <a:srgbClr val="1F497D"/>
                </a:solidFill>
              </a:rPr>
              <a:t>ное</a:t>
            </a:r>
            <a:r>
              <a:rPr lang="ru-RU" altLang="ru-RU" sz="2000" b="1" dirty="0" smtClean="0">
                <a:solidFill>
                  <a:srgbClr val="1F497D"/>
                </a:solidFill>
              </a:rPr>
              <a:t> </a:t>
            </a:r>
            <a:r>
              <a:rPr lang="ru-RU" altLang="ru-RU" sz="2000" b="1" dirty="0">
                <a:solidFill>
                  <a:srgbClr val="1F497D"/>
                </a:solidFill>
              </a:rPr>
              <a:t>творчество</a:t>
            </a:r>
          </a:p>
        </p:txBody>
      </p:sp>
      <p:sp>
        <p:nvSpPr>
          <p:cNvPr id="59402" name="Text Box 10"/>
          <p:cNvSpPr txBox="1">
            <a:spLocks noChangeArrowheads="1"/>
          </p:cNvSpPr>
          <p:nvPr/>
        </p:nvSpPr>
        <p:spPr bwMode="auto">
          <a:xfrm>
            <a:off x="561329" y="4005064"/>
            <a:ext cx="900000" cy="20161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accent1"/>
            </a:solidFill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Коммуникация</a:t>
            </a:r>
          </a:p>
        </p:txBody>
      </p:sp>
      <p:sp>
        <p:nvSpPr>
          <p:cNvPr id="59403" name="Text Box 11"/>
          <p:cNvSpPr txBox="1">
            <a:spLocks noChangeArrowheads="1"/>
          </p:cNvSpPr>
          <p:nvPr/>
        </p:nvSpPr>
        <p:spPr bwMode="auto">
          <a:xfrm>
            <a:off x="4932363" y="404813"/>
            <a:ext cx="1655762" cy="57626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Музыка</a:t>
            </a:r>
          </a:p>
        </p:txBody>
      </p:sp>
      <p:sp>
        <p:nvSpPr>
          <p:cNvPr id="59404" name="Text Box 12"/>
          <p:cNvSpPr txBox="1">
            <a:spLocks noChangeArrowheads="1"/>
          </p:cNvSpPr>
          <p:nvPr/>
        </p:nvSpPr>
        <p:spPr bwMode="auto">
          <a:xfrm>
            <a:off x="3275856" y="4005064"/>
            <a:ext cx="900000" cy="20161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 fontScale="92500" lnSpcReduction="10000"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Чтение художественной литературы</a:t>
            </a:r>
          </a:p>
        </p:txBody>
      </p:sp>
      <p:sp>
        <p:nvSpPr>
          <p:cNvPr id="59405" name="Text Box 13"/>
          <p:cNvSpPr txBox="1">
            <a:spLocks noChangeArrowheads="1"/>
          </p:cNvSpPr>
          <p:nvPr/>
        </p:nvSpPr>
        <p:spPr bwMode="auto">
          <a:xfrm>
            <a:off x="1979712" y="4005064"/>
            <a:ext cx="900000" cy="20161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Познание</a:t>
            </a:r>
          </a:p>
        </p:txBody>
      </p:sp>
      <p:sp>
        <p:nvSpPr>
          <p:cNvPr id="59407" name="Text Box 15"/>
          <p:cNvSpPr txBox="1">
            <a:spLocks noChangeArrowheads="1"/>
          </p:cNvSpPr>
          <p:nvPr/>
        </p:nvSpPr>
        <p:spPr bwMode="auto">
          <a:xfrm>
            <a:off x="4932039" y="4005064"/>
            <a:ext cx="900000" cy="20161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Социализация</a:t>
            </a:r>
          </a:p>
        </p:txBody>
      </p:sp>
      <p:sp>
        <p:nvSpPr>
          <p:cNvPr id="59408" name="Text Box 16"/>
          <p:cNvSpPr txBox="1">
            <a:spLocks noChangeArrowheads="1"/>
          </p:cNvSpPr>
          <p:nvPr/>
        </p:nvSpPr>
        <p:spPr bwMode="auto">
          <a:xfrm>
            <a:off x="6336296" y="4005064"/>
            <a:ext cx="900000" cy="20161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>
                <a:solidFill>
                  <a:srgbClr val="1F497D"/>
                </a:solidFill>
              </a:rPr>
              <a:t>Труд</a:t>
            </a:r>
          </a:p>
        </p:txBody>
      </p:sp>
      <p:sp>
        <p:nvSpPr>
          <p:cNvPr id="59409" name="Text Box 17"/>
          <p:cNvSpPr txBox="1">
            <a:spLocks noChangeArrowheads="1"/>
          </p:cNvSpPr>
          <p:nvPr/>
        </p:nvSpPr>
        <p:spPr bwMode="auto">
          <a:xfrm>
            <a:off x="7668344" y="4005064"/>
            <a:ext cx="900000" cy="20161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Безопасность</a:t>
            </a:r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794B81-CE5C-4198-9602-889336190C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8014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6237288"/>
            <a:ext cx="2051050" cy="620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8675C-E4C1-485B-9EAD-48251C019D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4" name="Text Box 2"/>
          <p:cNvSpPr txBox="1">
            <a:spLocks noChangeArrowheads="1"/>
          </p:cNvSpPr>
          <p:nvPr/>
        </p:nvSpPr>
        <p:spPr bwMode="auto">
          <a:xfrm>
            <a:off x="347518" y="272039"/>
            <a:ext cx="8569325" cy="301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ts val="600"/>
              </a:spcBef>
              <a:spcAft>
                <a:spcPts val="600"/>
              </a:spcAft>
            </a:pPr>
            <a:r>
              <a:rPr lang="ru-RU" altLang="ru-RU" sz="1400" b="1" dirty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РАЗДЕЛЫ ОСНОВНОЙ ОБРАЗОВАТЕЛЬНОЙ ПРОГРАММЫ ДОШКОЛЬНОГО ОБРАЗОВАНИЯ</a:t>
            </a:r>
            <a:endParaRPr lang="ru-RU" alt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5" name="Text Box 3"/>
          <p:cNvSpPr txBox="1">
            <a:spLocks noChangeArrowheads="1"/>
          </p:cNvSpPr>
          <p:nvPr/>
        </p:nvSpPr>
        <p:spPr bwMode="auto">
          <a:xfrm>
            <a:off x="179388" y="1422400"/>
            <a:ext cx="2305050" cy="426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u="sng">
                <a:solidFill>
                  <a:srgbClr val="009900"/>
                </a:solidFill>
                <a:latin typeface="Times New Roman" pitchFamily="18" charset="0"/>
                <a:cs typeface="Arial" pitchFamily="34" charset="0"/>
              </a:rPr>
              <a:t>Целевой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009900"/>
                </a:solidFill>
                <a:latin typeface="Times New Roman" pitchFamily="18" charset="0"/>
                <a:cs typeface="Arial" pitchFamily="34" charset="0"/>
              </a:rPr>
              <a:t>1. Пояснительная записка: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009900"/>
                </a:solidFill>
                <a:latin typeface="Times New Roman" pitchFamily="18" charset="0"/>
                <a:cs typeface="Arial" pitchFamily="34" charset="0"/>
              </a:rPr>
              <a:t>цели и задачи программы;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009900"/>
                </a:solidFill>
                <a:latin typeface="Times New Roman" pitchFamily="18" charset="0"/>
                <a:cs typeface="Arial" pitchFamily="34" charset="0"/>
              </a:rPr>
              <a:t>принципы и подходы к формированию программы;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009900"/>
                </a:solidFill>
                <a:latin typeface="Times New Roman" pitchFamily="18" charset="0"/>
                <a:cs typeface="Arial" pitchFamily="34" charset="0"/>
              </a:rPr>
              <a:t>значимые для разработки программы характеристики, в том числе характеристики особенностей развития детей раннего и дошкольного возраста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009900"/>
                </a:solidFill>
                <a:latin typeface="Times New Roman" pitchFamily="18" charset="0"/>
                <a:cs typeface="Arial" pitchFamily="34" charset="0"/>
              </a:rPr>
              <a:t>2. Планируемые результаты освоения программы (конкретизируют требования ФГОС ДО к целевым ориентирам в обязательной части и части, формируемой участниками образовательного процесса              </a:t>
            </a:r>
            <a:endParaRPr lang="ru-RU" altLang="ru-RU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6" name="Text Box 4"/>
          <p:cNvSpPr txBox="1">
            <a:spLocks noChangeArrowheads="1"/>
          </p:cNvSpPr>
          <p:nvPr/>
        </p:nvSpPr>
        <p:spPr bwMode="auto">
          <a:xfrm>
            <a:off x="2555875" y="1412875"/>
            <a:ext cx="4248150" cy="426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u="sng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Содержательный</a:t>
            </a:r>
            <a:r>
              <a:rPr lang="ru-RU" altLang="ru-RU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 (общее содержание программы, обеспечивающее полноценное развитие детей)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а) описание образовательной деятельности в соответствии с направлениями развития ребенка, представленными в пяти образовательных областях;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б) описание вариативных форм, способов, методов и средств реализации Программы с учетом возрастных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в) описание образовательной деятельности по профессиональной коррекции нарушений развития детей в случае, если эта работа предусмотрена Программой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Должны быть представлены: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ko-KR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а) особенности образовательной деятельности разных видов и культурных практик;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ko-KR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б) способы и направления поддержки детской инициативы;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ko-KR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в) особенности взаимодействия педагогического коллектива с семьями воспитанников;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г) иные характеристики содержания Программы, наиболее существенные с точки зрения авторов Программы</a:t>
            </a:r>
            <a:r>
              <a:rPr lang="ru-RU" altLang="ru-RU" sz="1300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.</a:t>
            </a:r>
            <a:endParaRPr lang="ru-RU" altLang="ru-RU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7" name="Text Box 5"/>
          <p:cNvSpPr txBox="1">
            <a:spLocks noChangeArrowheads="1"/>
          </p:cNvSpPr>
          <p:nvPr/>
        </p:nvSpPr>
        <p:spPr bwMode="auto">
          <a:xfrm>
            <a:off x="6948488" y="1422400"/>
            <a:ext cx="2016125" cy="426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u="sng">
                <a:solidFill>
                  <a:srgbClr val="990000"/>
                </a:solidFill>
                <a:latin typeface="Times New Roman" pitchFamily="18" charset="0"/>
                <a:cs typeface="Arial" pitchFamily="34" charset="0"/>
              </a:rPr>
              <a:t>Организационный </a:t>
            </a:r>
          </a:p>
          <a:p>
            <a:pPr marL="0" lvl="1"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Font typeface="Wingdings" pitchFamily="2" charset="2"/>
              <a:buChar char="ü"/>
            </a:pPr>
            <a:r>
              <a:rPr lang="ru-RU" altLang="ru-RU" sz="1300" b="1">
                <a:solidFill>
                  <a:srgbClr val="990000"/>
                </a:solidFill>
                <a:latin typeface="Times New Roman" pitchFamily="18" charset="0"/>
                <a:cs typeface="Arial" pitchFamily="34" charset="0"/>
              </a:rPr>
              <a:t>описание материально-технического обеспечения Программы,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Font typeface="Wingdings" pitchFamily="2" charset="2"/>
              <a:buChar char="ü"/>
            </a:pPr>
            <a:r>
              <a:rPr lang="ru-RU" altLang="ru-RU" sz="1300" b="1">
                <a:solidFill>
                  <a:srgbClr val="990000"/>
                </a:solidFill>
                <a:latin typeface="Times New Roman" pitchFamily="18" charset="0"/>
                <a:cs typeface="Arial" pitchFamily="34" charset="0"/>
              </a:rPr>
              <a:t>обеспеченность методическими материалами и средствами обучения и воспитания,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Font typeface="Wingdings" pitchFamily="2" charset="2"/>
              <a:buChar char="ü"/>
            </a:pPr>
            <a:r>
              <a:rPr lang="ru-RU" altLang="ru-RU" sz="1300" b="1">
                <a:solidFill>
                  <a:srgbClr val="990000"/>
                </a:solidFill>
                <a:latin typeface="Times New Roman" pitchFamily="18" charset="0"/>
                <a:cs typeface="Arial" pitchFamily="34" charset="0"/>
              </a:rPr>
              <a:t>распорядок и /или режим дня, особенности традиционных событий, праздников, мероприятий,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Font typeface="Wingdings" pitchFamily="2" charset="2"/>
              <a:buChar char="ü"/>
            </a:pPr>
            <a:r>
              <a:rPr lang="ru-RU" altLang="ru-RU" sz="1300" b="1">
                <a:solidFill>
                  <a:srgbClr val="990000"/>
                </a:solidFill>
                <a:latin typeface="Times New Roman" pitchFamily="18" charset="0"/>
                <a:cs typeface="Arial" pitchFamily="34" charset="0"/>
              </a:rPr>
              <a:t>особенности организации развивающей предметно-пространственной среды</a:t>
            </a:r>
            <a:r>
              <a:rPr lang="ru-RU" altLang="ru-RU" sz="1300">
                <a:solidFill>
                  <a:srgbClr val="990000"/>
                </a:solidFill>
                <a:latin typeface="Times New Roman" pitchFamily="18" charset="0"/>
                <a:cs typeface="Arial" pitchFamily="34" charset="0"/>
              </a:rPr>
              <a:t>.</a:t>
            </a:r>
            <a:endParaRPr lang="ru-RU" altLang="ru-RU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8" name="Text Box 6"/>
          <p:cNvSpPr txBox="1">
            <a:spLocks noChangeArrowheads="1"/>
          </p:cNvSpPr>
          <p:nvPr/>
        </p:nvSpPr>
        <p:spPr bwMode="auto">
          <a:xfrm>
            <a:off x="1187450" y="620713"/>
            <a:ext cx="7467600" cy="6477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ts val="30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Краткая презентация программы (ориентирована на родителей и доступна для ознакомления):</a:t>
            </a:r>
          </a:p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ru-RU" altLang="ru-RU" sz="1300" b="1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возрастные и иные категории детей, в том числе детей с ОВЗ; используемые примерные программы; характеристика взаимодействия педколлектива с семьями детей</a:t>
            </a:r>
            <a:endParaRPr lang="ru-RU" altLang="ru-RU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9" name="Text Box 7"/>
          <p:cNvSpPr txBox="1">
            <a:spLocks noChangeArrowheads="1"/>
          </p:cNvSpPr>
          <p:nvPr/>
        </p:nvSpPr>
        <p:spPr bwMode="auto">
          <a:xfrm>
            <a:off x="179388" y="5705475"/>
            <a:ext cx="8785225" cy="1036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ts val="30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CC00FF"/>
                </a:solidFill>
                <a:latin typeface="Times New Roman" pitchFamily="18" charset="0"/>
                <a:cs typeface="Arial" pitchFamily="34" charset="0"/>
              </a:rPr>
              <a:t>Содержание коррекционной работы и/или инклюзивного образования: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altLang="ru-RU" sz="1300" b="1">
                <a:solidFill>
                  <a:srgbClr val="CC00FF"/>
                </a:solidFill>
                <a:latin typeface="Times New Roman" pitchFamily="18" charset="0"/>
                <a:cs typeface="Arial" pitchFamily="34" charset="0"/>
              </a:rPr>
              <a:t>c</a:t>
            </a:r>
            <a:r>
              <a:rPr lang="ru-RU" altLang="ru-RU" sz="1300" b="1">
                <a:solidFill>
                  <a:srgbClr val="CC00FF"/>
                </a:solidFill>
                <a:latin typeface="Times New Roman" pitchFamily="18" charset="0"/>
                <a:cs typeface="Arial" pitchFamily="34" charset="0"/>
              </a:rPr>
              <a:t>пециальные условия для получения образования детьми с ОВЗ в том числе  механизмы адаптации Программы для указанных детей, использование специальных образовательных программ и методов, специальных методических пособий и дидактических материалов, предоставление услуг ассистента (помощника), оказывающего детям необходимую помощь, проведение групповых и индивидуальных коррекционных занятий</a:t>
            </a:r>
            <a:endParaRPr lang="ru-RU" altLang="ru-RU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55718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FBFAE-2B9B-4E57-882E-AECD0C6DDA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23528" y="476672"/>
            <a:ext cx="8424936" cy="532765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Формы взаимодействия педагогического коллектива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семьями детей.</a:t>
            </a:r>
          </a:p>
          <a:p>
            <a:pPr marL="0" indent="0" algn="ctr">
              <a:buNone/>
            </a:pPr>
            <a:endParaRPr lang="ru-RU" sz="1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 соответствии с законом Российской Федерации «Об образовании», федеральными образовательными стандартами дошкольного образования, Уставом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№188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одной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из основных задач  является взаимодействие с семьей для обеспечения полноценного развития и реализации личности ребенка.  Особое место уделяется правовому и психолого-педагогическому просвещению родителей (законных представителей) детей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 основу совместной деятельности семьи и дошкольного учреждения заложены следующие принципы: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единый подход к процессу воспитания ребёнка;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открытость дошкольного учреждения для родителей;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взаимное доверие  во взаимоотношениях педагогов и родителей;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уважение и доброжелательность друг к другу;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дифференцированный подход к каждой семье;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равно ответственность родителей и педагогов.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51651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395536" y="548680"/>
            <a:ext cx="8208963" cy="5607050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Условия реализации Программы должны обеспечивать полноценное развитие личности во всех основных образовательных областях, через: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емиугольник 4"/>
          <p:cNvSpPr/>
          <p:nvPr/>
        </p:nvSpPr>
        <p:spPr>
          <a:xfrm>
            <a:off x="714348" y="2786058"/>
            <a:ext cx="1785950" cy="1571636"/>
          </a:xfrm>
          <a:prstGeom prst="heptagon">
            <a:avLst/>
          </a:prstGeom>
          <a:solidFill>
            <a:srgbClr val="FEB0F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Различные виды детской деятельности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емиугольник 6"/>
          <p:cNvSpPr/>
          <p:nvPr/>
        </p:nvSpPr>
        <p:spPr>
          <a:xfrm rot="1337172">
            <a:off x="2086811" y="3640705"/>
            <a:ext cx="1860221" cy="1634752"/>
          </a:xfrm>
          <a:prstGeom prst="heptagon">
            <a:avLst/>
          </a:prstGeom>
          <a:solidFill>
            <a:srgbClr val="67B79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Режимные моменты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емиугольник 7"/>
          <p:cNvSpPr/>
          <p:nvPr/>
        </p:nvSpPr>
        <p:spPr>
          <a:xfrm rot="21370204">
            <a:off x="3694168" y="3923300"/>
            <a:ext cx="1880729" cy="1585789"/>
          </a:xfrm>
          <a:prstGeom prst="heptagon">
            <a:avLst/>
          </a:prstGeom>
          <a:solidFill>
            <a:srgbClr val="C1C95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</a:rPr>
              <a:t>Самостоятельная деятельность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9" name="Семиугольник 8"/>
          <p:cNvSpPr/>
          <p:nvPr/>
        </p:nvSpPr>
        <p:spPr>
          <a:xfrm rot="1412722">
            <a:off x="5368653" y="3581123"/>
            <a:ext cx="1789596" cy="1500198"/>
          </a:xfrm>
          <a:prstGeom prst="heptagon">
            <a:avLst/>
          </a:prstGeom>
          <a:solidFill>
            <a:srgbClr val="FC22F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Взаимодействие с родителями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072198" y="2500306"/>
            <a:ext cx="1643074" cy="142876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prstClr val="black"/>
                </a:solidFill>
              </a:rPr>
              <a:t>● ●</a:t>
            </a:r>
          </a:p>
          <a:p>
            <a:pPr algn="ctr"/>
            <a:r>
              <a:rPr lang="ru-RU" dirty="0" smtClean="0">
                <a:solidFill>
                  <a:prstClr val="black"/>
                </a:solidFill>
              </a:rPr>
              <a:t>○</a:t>
            </a:r>
          </a:p>
          <a:p>
            <a:pPr algn="ctr"/>
            <a:endParaRPr lang="ru-RU" dirty="0" smtClean="0">
              <a:solidFill>
                <a:prstClr val="black"/>
              </a:solidFill>
            </a:endParaRPr>
          </a:p>
        </p:txBody>
      </p:sp>
      <p:sp>
        <p:nvSpPr>
          <p:cNvPr id="11" name="Дуга 10"/>
          <p:cNvSpPr/>
          <p:nvPr/>
        </p:nvSpPr>
        <p:spPr>
          <a:xfrm rot="11956245">
            <a:off x="6572264" y="3500438"/>
            <a:ext cx="714380" cy="142876"/>
          </a:xfrm>
          <a:prstGeom prst="arc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6382104"/>
      </p:ext>
    </p:extLst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Уважаемые родители!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данной презентации мы познакомим Вас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понятием образовательная программа и для чего она необходима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Моделью образовательной программы.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Основными направлениями развития детей и образовательными областями.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Разделами основной образовательной программы дошкольного образования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Формами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взаимодействия педагогического коллектива 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семьями детей.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6287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Содержимое 4"/>
          <p:cNvSpPr>
            <a:spLocks noGrp="1"/>
          </p:cNvSpPr>
          <p:nvPr>
            <p:ph idx="1"/>
          </p:nvPr>
        </p:nvSpPr>
        <p:spPr>
          <a:xfrm>
            <a:off x="395288" y="2924944"/>
            <a:ext cx="8569200" cy="3445694"/>
          </a:xfrm>
        </p:spPr>
        <p:txBody>
          <a:bodyPr>
            <a:normAutofit/>
          </a:bodyPr>
          <a:lstStyle/>
          <a:p>
            <a:pPr marL="0" indent="0" eaLnBrk="1" hangingPunct="1">
              <a:buFontTx/>
              <a:buNone/>
            </a:pPr>
            <a:r>
              <a:rPr lang="ru-RU" alt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 разрабатывается,  утверждается</a:t>
            </a:r>
            <a:r>
              <a:rPr lang="en-US" alt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реализуется в дошкольном образовательном учреждении: </a:t>
            </a:r>
          </a:p>
          <a:p>
            <a:pPr marL="400050" lvl="1" indent="0" eaLnBrk="1" hangingPunct="1">
              <a:buFont typeface="Arial" pitchFamily="34" charset="0"/>
              <a:buChar char="•"/>
            </a:pPr>
            <a:r>
              <a:rPr lang="en-US" alt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соответствии </a:t>
            </a:r>
            <a:r>
              <a:rPr lang="ru-RU" altLang="ru-RU" sz="2400" b="1" i="1" dirty="0" smtClean="0">
                <a:latin typeface="Times New Roman" pitchFamily="18" charset="0"/>
                <a:cs typeface="Times New Roman" pitchFamily="18" charset="0"/>
              </a:rPr>
              <a:t>с федеральным государственным образовательным стандартом дошкольного образования</a:t>
            </a:r>
            <a:endParaRPr lang="ru-RU" alt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eaLnBrk="1" hangingPunct="1">
              <a:buFont typeface="Arial" pitchFamily="34" charset="0"/>
              <a:buChar char="•"/>
            </a:pPr>
            <a:r>
              <a:rPr lang="en-US" alt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учетом соответствующей </a:t>
            </a:r>
            <a:r>
              <a:rPr lang="ru-RU" altLang="ru-RU" sz="2400" b="1" i="1" dirty="0" smtClean="0">
                <a:latin typeface="Times New Roman" pitchFamily="18" charset="0"/>
                <a:cs typeface="Times New Roman" pitchFamily="18" charset="0"/>
              </a:rPr>
              <a:t>примерной основной образовательной программы дошкольного образования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53DAD8-4CF8-4C50-A49C-563D602BCF75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332656"/>
            <a:ext cx="83529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Основная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образовательная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программа -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это нормативно-управленческий документ дошкольного учреждения, характеризующий специфику содержания образования, особенности организации воспитательно-образовательного процесса, характер оказываемых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образовательных 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медицинских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услуг.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7501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576978"/>
            <a:ext cx="8136904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</a:t>
            </a:r>
          </a:p>
          <a:p>
            <a:pPr algn="ctr"/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учитывает образовательные потребности,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интересы и мотивы воспитанников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их родителей (законных представителей)</a:t>
            </a:r>
          </a:p>
          <a:p>
            <a:pPr algn="ctr"/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Образовательная 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МАДОУ №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188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разработана в соответствии с : </a:t>
            </a:r>
          </a:p>
          <a:p>
            <a:pPr algn="just"/>
            <a:endParaRPr lang="ru-RU" b="1" dirty="0">
              <a:solidFill>
                <a:prstClr val="black"/>
              </a:solidFill>
              <a:latin typeface="Calibri"/>
            </a:endParaRPr>
          </a:p>
          <a:p>
            <a:pPr lvl="0" algn="just"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Законом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от 29.12.2012 № 273-ФЗ «Об образовании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Российской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Федерации»;</a:t>
            </a:r>
          </a:p>
          <a:p>
            <a:pPr algn="just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 2.4.3648-20 «Санитарно-эпидемиологические требования к организациям воспитания и обучения, отдыха и оздоровления детей и молодежи»;</a:t>
            </a:r>
          </a:p>
          <a:p>
            <a:pPr algn="just"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1.2.3685-21 «Гигиенические нормативы и требования к обеспечению безопасности и (или) безвредности для человека факторов среды обитания»;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Федеральным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государственным образовательным стандартом дошкольного образования (утвержден Приказом Министерства образования  и   науки   РФ от 17.10.2013 г.  № 1155)</a:t>
            </a:r>
          </a:p>
          <a:p>
            <a:pPr lvl="0" algn="just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Приказом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Российской Федерации от 30.08.2013 № 1014 «Об утверждении порядка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lvl="0" algn="just"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Уставом МАДОУ «Детский сад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188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707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384527"/>
            <a:ext cx="8358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Модель образовательной программы МАДОУ № 322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1907704" y="1052736"/>
            <a:ext cx="5357850" cy="2019644"/>
          </a:xfrm>
          <a:prstGeom prst="hexagon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Образовательный процесс</a:t>
            </a: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3108" y="1142984"/>
            <a:ext cx="492922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обеспечить развитие личности детей дошкольного возраста в различных видах общения и деятельности с учетом их возрастных, индивидуальных, психологических и физиологических особенностей. Развитие личности, мотивации и способностей детей в различных видах деятельности и охватывает направления развития и образования детей (образовательные области)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Шестиугольник 12"/>
          <p:cNvSpPr/>
          <p:nvPr/>
        </p:nvSpPr>
        <p:spPr>
          <a:xfrm>
            <a:off x="0" y="2348880"/>
            <a:ext cx="2487790" cy="1357322"/>
          </a:xfrm>
          <a:prstGeom prst="hexagon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800000"/>
                </a:solidFill>
              </a:rPr>
              <a:t>Социально-коммуникативное развитие</a:t>
            </a:r>
            <a:endParaRPr lang="ru-RU" sz="1400" dirty="0">
              <a:solidFill>
                <a:srgbClr val="800000"/>
              </a:solidFill>
            </a:endParaRPr>
          </a:p>
        </p:txBody>
      </p:sp>
      <p:sp>
        <p:nvSpPr>
          <p:cNvPr id="14" name="Шестиугольник 13"/>
          <p:cNvSpPr/>
          <p:nvPr/>
        </p:nvSpPr>
        <p:spPr>
          <a:xfrm>
            <a:off x="1907704" y="3356992"/>
            <a:ext cx="2250516" cy="1285884"/>
          </a:xfrm>
          <a:prstGeom prst="hexagon">
            <a:avLst/>
          </a:prstGeom>
          <a:solidFill>
            <a:srgbClr val="B864B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800000"/>
                </a:solidFill>
              </a:rPr>
              <a:t>Познавательное развитие</a:t>
            </a:r>
            <a:endParaRPr lang="ru-RU" sz="1400" dirty="0">
              <a:solidFill>
                <a:srgbClr val="800000"/>
              </a:solidFill>
            </a:endParaRPr>
          </a:p>
        </p:txBody>
      </p:sp>
      <p:sp>
        <p:nvSpPr>
          <p:cNvPr id="17" name="Шестиугольник 16"/>
          <p:cNvSpPr/>
          <p:nvPr/>
        </p:nvSpPr>
        <p:spPr>
          <a:xfrm>
            <a:off x="5220072" y="3356992"/>
            <a:ext cx="2000264" cy="1357322"/>
          </a:xfrm>
          <a:prstGeom prst="hexagon">
            <a:avLst/>
          </a:prstGeom>
          <a:solidFill>
            <a:srgbClr val="52CC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800000"/>
                </a:solidFill>
              </a:rPr>
              <a:t>Физическое развитие</a:t>
            </a:r>
            <a:endParaRPr lang="ru-RU" sz="1400" dirty="0">
              <a:solidFill>
                <a:srgbClr val="800000"/>
              </a:solidFill>
            </a:endParaRPr>
          </a:p>
        </p:txBody>
      </p:sp>
      <p:sp>
        <p:nvSpPr>
          <p:cNvPr id="15" name="Шестиугольник 14"/>
          <p:cNvSpPr/>
          <p:nvPr/>
        </p:nvSpPr>
        <p:spPr>
          <a:xfrm>
            <a:off x="3779912" y="4005064"/>
            <a:ext cx="1928826" cy="1285884"/>
          </a:xfrm>
          <a:prstGeom prst="hexagon">
            <a:avLst/>
          </a:prstGeom>
          <a:solidFill>
            <a:srgbClr val="C1C95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800000"/>
                </a:solidFill>
              </a:rPr>
              <a:t>Речевое развитие</a:t>
            </a:r>
            <a:endParaRPr lang="ru-RU" sz="1600" dirty="0">
              <a:solidFill>
                <a:srgbClr val="800000"/>
              </a:solidFill>
            </a:endParaRPr>
          </a:p>
        </p:txBody>
      </p:sp>
      <p:sp>
        <p:nvSpPr>
          <p:cNvPr id="18" name="Шестиугольник 17"/>
          <p:cNvSpPr/>
          <p:nvPr/>
        </p:nvSpPr>
        <p:spPr>
          <a:xfrm>
            <a:off x="6768563" y="2420888"/>
            <a:ext cx="2375437" cy="1357322"/>
          </a:xfrm>
          <a:prstGeom prst="hexagon">
            <a:avLst/>
          </a:prstGeom>
          <a:solidFill>
            <a:srgbClr val="FEB0F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800000"/>
                </a:solidFill>
              </a:rPr>
              <a:t>Художественно-эстетическое развитие</a:t>
            </a:r>
            <a:endParaRPr lang="ru-RU" sz="1600" dirty="0">
              <a:solidFill>
                <a:srgbClr val="8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3277456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15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88913"/>
            <a:ext cx="8640763" cy="1223962"/>
          </a:xfrm>
        </p:spPr>
        <p:txBody>
          <a:bodyPr>
            <a:normAutofit fontScale="90000"/>
          </a:bodyPr>
          <a:lstStyle/>
          <a:p>
            <a:pPr lvl="0"/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ДОУ разработанная с учётом примерной общеобразовательной программы дошкольного образования «От рождения до школы» под ред. 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Н.Е. </a:t>
            </a:r>
            <a:r>
              <a:rPr lang="ru-RU" sz="20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Т.С. Комаровой, М.А. 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Васильевой  состоит из двух частей:</a:t>
            </a:r>
            <a:b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+mn-lt"/>
              </a:rPr>
              <a:t/>
            </a:r>
            <a:br>
              <a:rPr lang="ru-RU" sz="2000" dirty="0">
                <a:latin typeface="+mn-lt"/>
              </a:rPr>
            </a:br>
            <a:r>
              <a:rPr lang="ru-RU" sz="2000" dirty="0">
                <a:latin typeface="+mn-lt"/>
              </a:rPr>
              <a:t> 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xmlns="" val="2617412833"/>
              </p:ext>
            </p:extLst>
          </p:nvPr>
        </p:nvGraphicFramePr>
        <p:xfrm>
          <a:off x="0" y="1557338"/>
          <a:ext cx="4257675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0" name="Группа 9"/>
          <p:cNvGrpSpPr/>
          <p:nvPr/>
        </p:nvGrpSpPr>
        <p:grpSpPr>
          <a:xfrm rot="10800000">
            <a:off x="3983571" y="3863394"/>
            <a:ext cx="2567941" cy="2350437"/>
            <a:chOff x="1616709" y="2586084"/>
            <a:chExt cx="2567941" cy="2350437"/>
          </a:xfrm>
        </p:grpSpPr>
        <p:sp>
          <p:nvSpPr>
            <p:cNvPr id="11" name="Стрелка вправо 10"/>
            <p:cNvSpPr/>
            <p:nvPr/>
          </p:nvSpPr>
          <p:spPr>
            <a:xfrm>
              <a:off x="1759585" y="2586084"/>
              <a:ext cx="2425065" cy="2350437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52CCC0">
                <a:alpha val="90000"/>
              </a:srgb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Стрелка вправо 4"/>
            <p:cNvSpPr/>
            <p:nvPr/>
          </p:nvSpPr>
          <p:spPr>
            <a:xfrm>
              <a:off x="1616709" y="2879889"/>
              <a:ext cx="1543651" cy="17628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590" tIns="21590" rIns="21590" bIns="21590" numCol="1" spcCol="1270" anchor="t" anchorCtr="0">
              <a:noAutofit/>
            </a:bodyPr>
            <a:lstStyle/>
            <a:p>
              <a:pPr marL="285750" lvl="1" indent="-285750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endParaRPr lang="ru-RU" sz="3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  <a:p>
              <a:pPr marL="285750" lvl="1" indent="-285750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endParaRPr lang="ru-RU" sz="3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</p:grpSp>
      <p:sp>
        <p:nvSpPr>
          <p:cNvPr id="14" name="Скругленный прямоугольник 13"/>
          <p:cNvSpPr/>
          <p:nvPr/>
        </p:nvSpPr>
        <p:spPr>
          <a:xfrm>
            <a:off x="6300192" y="1916831"/>
            <a:ext cx="1973900" cy="4381455"/>
          </a:xfrm>
          <a:prstGeom prst="roundRect">
            <a:avLst>
              <a:gd name="adj" fmla="val 19392"/>
            </a:avLst>
          </a:prstGeom>
          <a:solidFill>
            <a:srgbClr val="FEB0FA"/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TextBox 17"/>
          <p:cNvSpPr txBox="1"/>
          <p:nvPr/>
        </p:nvSpPr>
        <p:spPr>
          <a:xfrm>
            <a:off x="5143504" y="5143512"/>
            <a:ext cx="1516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prstClr val="black"/>
                </a:solidFill>
              </a:rPr>
              <a:t>40% 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93004" y="1049931"/>
            <a:ext cx="2167428" cy="4137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400" b="1" u="sng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100" b="1" u="sng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endParaRPr lang="ru-RU" sz="1200" b="1" u="sng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endParaRPr lang="ru-RU" sz="1200" b="1" u="sng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endParaRPr lang="ru-RU" sz="1200" b="1" u="sng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r>
              <a:rPr lang="ru-RU" sz="1400" b="1" u="sng" dirty="0" smtClean="0">
                <a:solidFill>
                  <a:srgbClr val="000000"/>
                </a:solidFill>
                <a:latin typeface="Times New Roman"/>
                <a:cs typeface="Times New Roman"/>
              </a:rPr>
              <a:t>2. Вариативная часть</a:t>
            </a:r>
            <a:endParaRPr lang="ru-RU" sz="1400" u="sng" dirty="0">
              <a:latin typeface="Calibri"/>
              <a:ea typeface="Calibri"/>
              <a:cs typeface="Times New Roman"/>
            </a:endParaRPr>
          </a:p>
          <a:p>
            <a:r>
              <a:rPr lang="ru-RU" sz="12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формируется участниками образовательного процесса нашего ДОУ и включает в себя следующие парциальные программы: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marL="171450" indent="-171450">
              <a:buFontTx/>
              <a:buChar char="-"/>
            </a:pPr>
            <a:r>
              <a:rPr lang="ru-RU" sz="12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«</a:t>
            </a:r>
            <a:r>
              <a:rPr lang="ru-RU" sz="1200" b="1" dirty="0">
                <a:solidFill>
                  <a:srgbClr val="000000"/>
                </a:solidFill>
                <a:latin typeface="Times New Roman"/>
                <a:cs typeface="Times New Roman"/>
              </a:rPr>
              <a:t>Программа логопедической работы по преодолению общего недоразвития речи детей» под редакцией </a:t>
            </a:r>
            <a:r>
              <a:rPr lang="ru-RU" sz="1200" b="1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Т.Б.Филичевой</a:t>
            </a:r>
            <a:endParaRPr lang="ru-RU" sz="1200" b="1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r>
              <a:rPr lang="ru-RU" sz="12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- Региональная программа дошкольного образования  под </a:t>
            </a:r>
            <a:r>
              <a:rPr lang="ru-RU" sz="1200" b="1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ред.Р.К.Шаеховой</a:t>
            </a:r>
            <a:endParaRPr lang="ru-RU" sz="1200" b="1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Tx/>
              <a:buChar char="-"/>
            </a:pP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6733587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548681"/>
            <a:ext cx="835292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чего необходима образовательная программа?</a:t>
            </a:r>
          </a:p>
          <a:p>
            <a:pPr lvl="0" algn="just">
              <a:lnSpc>
                <a:spcPct val="12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Образовательная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ДОУ определяет содержание и организацию образовательного процесса  для детей дошкольного возраста и направлена на формирование общей культуры, развитие физических, интеллектуальных и личностных качеств, формирование предпосылок учебной деятельности, обеспечивающих социальную успешность, сохранение и укрепление здоровья детей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возраста. </a:t>
            </a:r>
          </a:p>
          <a:p>
            <a:pPr lvl="0" algn="just"/>
            <a:endParaRPr lang="ru-RU" sz="20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Важным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содержании образовательной </a:t>
            </a:r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</a:t>
            </a:r>
            <a:r>
              <a:rPr lang="ru-RU" sz="20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 -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</a:t>
            </a:r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области, которые обеспечивают разностороннее  развитие детей с учетом их возрастных и индивидуальных особенностей по основным направлениям – </a:t>
            </a:r>
            <a:r>
              <a:rPr lang="ru-RU" sz="2000" b="1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социально-коммутативному, познавательному,  речевому,  художественно-эстетическому, физическому.</a:t>
            </a:r>
          </a:p>
          <a:p>
            <a:pPr lvl="0" algn="just"/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Таким образом образовательная программа ДОУ охватывает все основные моменты жизнедеятельности детей дошкольного возраста которые посещают детский сад.</a:t>
            </a:r>
          </a:p>
        </p:txBody>
      </p:sp>
    </p:spTree>
    <p:extLst>
      <p:ext uri="{BB962C8B-B14F-4D97-AF65-F5344CB8AC3E}">
        <p14:creationId xmlns:p14="http://schemas.microsoft.com/office/powerpoint/2010/main" xmlns="" val="254768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Образовательные области: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4525963"/>
          </a:xfrm>
        </p:spPr>
        <p:txBody>
          <a:bodyPr>
            <a:normAutofit fontScale="77500" lnSpcReduction="20000"/>
          </a:bodyPr>
          <a:lstStyle/>
          <a:p>
            <a:pPr marL="109728" indent="0" algn="just">
              <a:buNone/>
            </a:pPr>
            <a:r>
              <a:rPr lang="ru-RU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4909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476672"/>
            <a:ext cx="8445624" cy="6048672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3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 </a:t>
            </a:r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предполагает</a:t>
            </a:r>
            <a:r>
              <a:rPr lang="ru-RU" sz="3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</a:p>
          <a:p>
            <a:pPr algn="just"/>
            <a:endParaRPr lang="ru-RU" sz="3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Речевое развитие </a:t>
            </a:r>
            <a:r>
              <a:rPr lang="ru-RU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включает</a:t>
            </a:r>
            <a:r>
              <a:rPr lang="ru-RU" sz="3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</a:t>
            </a:r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2422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3|1.1|1.2|1.1|0.8"/>
</p:tagLst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336</TotalTime>
  <Words>1212</Words>
  <Application>Microsoft Office PowerPoint</Application>
  <PresentationFormat>Экран (4:3)</PresentationFormat>
  <Paragraphs>140</Paragraphs>
  <Slides>14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3_Тема Office</vt:lpstr>
      <vt:lpstr>Трек</vt:lpstr>
      <vt:lpstr>Муниципальное автономное дошкольное образовательное учреждение «Детский сад №188 комбинированного вида с татарским языком воспитания и обучения»  Вахитовского района г.Казани </vt:lpstr>
      <vt:lpstr>Уважаемые родители!</vt:lpstr>
      <vt:lpstr>Слайд 3</vt:lpstr>
      <vt:lpstr>Слайд 4</vt:lpstr>
      <vt:lpstr>Слайд 5</vt:lpstr>
      <vt:lpstr>  Образовательная программа ДОУ разработанная с учётом примерной общеобразовательной программы дошкольного образования «От рождения до школы» под ред. Н.Е. Вераксы, Т.С. Комаровой, М.А. Васильевой  состоит из двух частей:   </vt:lpstr>
      <vt:lpstr>Слайд 7</vt:lpstr>
      <vt:lpstr>Образовательные области: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программа ДОУ в соответствии с ФГОС</dc:title>
  <dc:creator>User</dc:creator>
  <cp:lastModifiedBy>Юлия</cp:lastModifiedBy>
  <cp:revision>41</cp:revision>
  <dcterms:created xsi:type="dcterms:W3CDTF">2015-03-03T12:13:49Z</dcterms:created>
  <dcterms:modified xsi:type="dcterms:W3CDTF">2022-09-15T10:57:08Z</dcterms:modified>
</cp:coreProperties>
</file>